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5"/>
  </p:notesMasterIdLst>
  <p:sldIdLst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</p:clrMru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eematyyli 1 - Korostu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03" autoAdjust="0"/>
  </p:normalViewPr>
  <p:slideViewPr>
    <p:cSldViewPr>
      <p:cViewPr varScale="1">
        <p:scale>
          <a:sx n="92" d="100"/>
          <a:sy n="92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82C08-22E8-4767-AB24-17B6D51C6CE6}" type="datetimeFigureOut">
              <a:rPr lang="fi-FI" smtClean="0"/>
              <a:pPr/>
              <a:t>28.1.2016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0B113-5122-4EBA-B32A-E96599B6B5C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0833AB-A484-4D7D-AC83-DC770107A39E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827805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FAB-9DBE-488E-8C01-17259081479C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1761487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5E3D-3E2A-4DB8-8BC1-6670958A8598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6321155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71960-53C3-404F-8909-97894D261C38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15633092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2EE6-4DA9-4F1F-9DFE-B5EF82E0FC02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9950425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3B6C-C698-4C75-8ABD-E426D0B77B8E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649910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67A-15B7-492F-9ACC-186F4083EDDA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10101973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9BD4-3012-4261-82FC-3BEB936A38C2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77327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9E75-4063-4AE8-81FC-0395839294FE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5563221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63DD-06F0-4F4D-BD71-81EA0875D948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19978655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C0F5-953A-4762-8EBB-EF9298220356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7260304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7811-0E07-4CE8-A374-5854C4FC9949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III Vaikuttamisen kanavat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52FD-FCB7-4A1F-B6A9-3A87890A801C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D54E-9768-4EB4-88D0-DD676D766C8B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92CC-D9AE-4B26-8BA9-59FA4899A4E4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EE18-22CE-492F-85D1-954F93E614AA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46B6-FA9B-4DFC-9954-F48D2A1C7C0A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B569-2501-4849-872F-C817741F0936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3644F-5719-4D5B-BA8B-4E33E652957F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70C67-6293-46CC-A6CA-07C488E6B883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436E-99BA-4054-A9D6-9E7B4ABC4D7D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563E-9849-4C15-A088-E338E07673B9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0BC-4CDC-4B0B-AA96-B0A051DDE332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4756-C611-4A30-B2EC-3A4269351DD7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B43C-B7DB-4305-99E5-29EFA789D229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3124-F9EE-4A20-BF76-E727B48ADC38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851D-975C-401C-A934-FF6A98ECB6B4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C06C-A3F3-4150-BF10-9AEDED4461F5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04AF-86BB-4C56-9CEC-DFEE5034D1CF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2052-4AC2-4A31-8540-3D02CC77B2F2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EC70-D906-499E-B6C9-64D10285AEAB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DFC4-C5E2-4BC4-898E-E23CBE38B86D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D165-ECFD-4D14-AFC9-BE92939AAF36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5F7811-0E07-4CE8-A374-5854C4FC9949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827805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52FD-FCB7-4A1F-B6A9-3A87890A801C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76148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D54E-9768-4EB4-88D0-DD676D766C8B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632115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92CC-D9AE-4B26-8BA9-59FA4899A4E4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563309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EE18-22CE-492F-85D1-954F93E614AA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995042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46B6-FA9B-4DFC-9954-F48D2A1C7C0A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64991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B569-2501-4849-872F-C817741F0936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01019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3644F-5719-4D5B-BA8B-4E33E652957F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773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70C67-6293-46CC-A6CA-07C488E6B883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55632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436E-99BA-4054-A9D6-9E7B4ABC4D7D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99786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563E-9849-4C15-A088-E338E07673B9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726030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3E2D7-2BBC-41F4-B73B-61BC53C77D1E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08668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6CB97-1E31-474D-B414-94912018DD4F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 descr="kanta_ppt_pohja (1)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3A34A-5B7E-43AD-AD99-4377A14CFE80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3E2D7-2BBC-41F4-B73B-61BC53C77D1E}" type="datetime1">
              <a:rPr lang="fi-FI" smtClean="0"/>
              <a:pPr/>
              <a:t>28.1.2016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  <p:pic>
        <p:nvPicPr>
          <p:cNvPr id="9" name="Kuva 8" descr="kanta_ppt_pohja (3)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668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i 4"/>
          <p:cNvSpPr/>
          <p:nvPr/>
        </p:nvSpPr>
        <p:spPr>
          <a:xfrm>
            <a:off x="1944216" y="3429000"/>
            <a:ext cx="4680520" cy="2304256"/>
          </a:xfrm>
          <a:prstGeom prst="ellipse">
            <a:avLst/>
          </a:prstGeom>
          <a:solidFill>
            <a:srgbClr val="92D05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72208" y="4005064"/>
            <a:ext cx="4978895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Kirjan tehtävien vastaukset </a:t>
            </a:r>
            <a:br>
              <a:rPr lang="fi-FI" dirty="0" smtClean="0"/>
            </a:br>
            <a:r>
              <a:rPr lang="fi-FI" sz="3100" dirty="0" smtClean="0"/>
              <a:t>s. 114</a:t>
            </a:r>
            <a:endParaRPr lang="fi-FI" sz="3100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Otsikko 1"/>
          <p:cNvSpPr txBox="1">
            <a:spLocks/>
          </p:cNvSpPr>
          <p:nvPr/>
        </p:nvSpPr>
        <p:spPr>
          <a:xfrm>
            <a:off x="0" y="1844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 Media on tärkeä mielipidevaikuttaja</a:t>
            </a: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 smtClean="0"/>
              <a:t>1 Mitä tarkoittaa sananvapaus?</a:t>
            </a:r>
          </a:p>
          <a:p>
            <a:pPr marL="269875" indent="0">
              <a:buNone/>
            </a:pPr>
            <a:r>
              <a:rPr lang="fi-FI" dirty="0" smtClean="0"/>
              <a:t>Sananvapaus tarkoittaa oikeutta ilmaista mielipiteitä sekä julkistaa ja vastaanottaa tietoja kenenkään estämättä.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8" name="Kuva 7" descr="tehtävä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42979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174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b="1" dirty="0" smtClean="0"/>
              <a:t>2 Miksi sananvapaus on tärkeää demokratialle?</a:t>
            </a:r>
          </a:p>
          <a:p>
            <a:pPr marL="539750" indent="-269875"/>
            <a:r>
              <a:rPr lang="fi-FI" dirty="0" smtClean="0"/>
              <a:t>Sananvapaus on yksi demokratian edellytyksistä (ks. oppikirjan sivu 30). </a:t>
            </a:r>
          </a:p>
          <a:p>
            <a:pPr marL="539750" indent="-269875"/>
            <a:r>
              <a:rPr lang="fi-FI" dirty="0" smtClean="0"/>
              <a:t>Jotta demokratia toimisi, kansalaisilla tulee olla mahdollisuus ilmaista mielipiteitään ja harjoittaa vapaata kansalaistoimintaa.</a:t>
            </a:r>
          </a:p>
          <a:p>
            <a:pPr marL="539750" indent="-269875"/>
            <a:r>
              <a:rPr lang="fi-FI" dirty="0" smtClean="0"/>
              <a:t>Mikäli media ei voi arvostella vallanpitäjien päätöksiä, ei voida puhua demokratiasta.</a:t>
            </a:r>
          </a:p>
          <a:p>
            <a:pPr marL="539750" indent="-269875"/>
            <a:r>
              <a:rPr lang="fi-FI" dirty="0" smtClean="0"/>
              <a:t>Myös taiteen ja tieteen tulee olla demokratiassa vapaita.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Kuva 6" descr="tehtävä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13149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b="1" dirty="0" smtClean="0"/>
              <a:t>3 ”Internet on mullistanut perinteisen median.” </a:t>
            </a:r>
          </a:p>
          <a:p>
            <a:pPr marL="0" indent="0">
              <a:buNone/>
            </a:pPr>
            <a:r>
              <a:rPr lang="fi-FI" b="1" dirty="0" smtClean="0"/>
              <a:t>a) Perustele väitteen paikkansapitävyyttä.</a:t>
            </a:r>
          </a:p>
          <a:p>
            <a:pPr marL="623888"/>
            <a:r>
              <a:rPr lang="fi-FI" dirty="0" smtClean="0"/>
              <a:t>Ennen ihmiset saivat uutisensa paperilehdistä, tv:stä ja radiosta, nykyään nämä on korvannut usein internet. </a:t>
            </a:r>
          </a:p>
          <a:p>
            <a:pPr marL="623888"/>
            <a:r>
              <a:rPr lang="fi-FI" dirty="0"/>
              <a:t>M</a:t>
            </a:r>
            <a:r>
              <a:rPr lang="fi-FI" dirty="0" smtClean="0"/>
              <a:t>edian toiminta on muuttunut osin klikkausten kalasteluksi, koska uutissisällöt on totuttu lukemaan netistä ilmaiseksi.</a:t>
            </a:r>
          </a:p>
          <a:p>
            <a:pPr marL="623888"/>
            <a:r>
              <a:rPr lang="fi-FI" dirty="0" smtClean="0"/>
              <a:t>Ennen internetiä joukkoviestinnän monopoli oli ammattitoimittajilla. </a:t>
            </a:r>
          </a:p>
          <a:p>
            <a:pPr marL="623888"/>
            <a:r>
              <a:rPr lang="fi-FI" dirty="0" smtClean="0"/>
              <a:t>Kansalaisten pääsy internetiin mullisti median: etenkin sosiaalinen media on tehnyt jokaisesta käyttäjästään potentiaalisen sisällöntuottajan.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Kuva 6" descr="tehtävä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15106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/>
          </a:bodyPr>
          <a:lstStyle/>
          <a:p>
            <a:pPr marL="363538" indent="-363538">
              <a:buNone/>
            </a:pPr>
            <a:r>
              <a:rPr lang="fi-FI" b="1" dirty="0" smtClean="0"/>
              <a:t>b) Kuinka median muutokset ovat näkyneet käytännössä?</a:t>
            </a:r>
          </a:p>
          <a:p>
            <a:pPr marL="717550" indent="-271463"/>
            <a:r>
              <a:rPr lang="fi-FI" dirty="0" smtClean="0"/>
              <a:t>Mielipiteet saa nykyään entistä helpommin esille.</a:t>
            </a:r>
          </a:p>
          <a:p>
            <a:pPr marL="717550" indent="-271463"/>
            <a:r>
              <a:rPr lang="fi-FI" dirty="0" smtClean="0"/>
              <a:t>Lähdekritiikistä on tullut entistä tärkeämpää.</a:t>
            </a:r>
          </a:p>
          <a:p>
            <a:pPr marL="717550" indent="-271463"/>
            <a:r>
              <a:rPr lang="fi-FI" dirty="0" smtClean="0"/>
              <a:t>Kaikkeen faktana tarjottuun tietoon ei voi enää luottaa; netissä paljon virheellistä tietoa.</a:t>
            </a:r>
          </a:p>
          <a:p>
            <a:pPr marL="717550" indent="-271463"/>
            <a:r>
              <a:rPr lang="fi-FI" dirty="0" smtClean="0"/>
              <a:t>Tieto ja viihde on entistä helpommin saavutettavissa: älypuhelin ja internetyhteys taskussa avaavat koko maailman.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Kuva 6" descr="tehtävä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54016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10000"/>
          </a:bodyPr>
          <a:lstStyle/>
          <a:p>
            <a:pPr marL="269875" indent="-269875">
              <a:buNone/>
            </a:pPr>
            <a:r>
              <a:rPr lang="fi-FI" b="1" dirty="0" smtClean="0"/>
              <a:t>4 Pohtikaa seuraavien medioiden kehitystä tulevaisuudessa:</a:t>
            </a:r>
          </a:p>
          <a:p>
            <a:pPr marL="539750" indent="-269875">
              <a:buAutoNum type="alphaLcParenR"/>
            </a:pPr>
            <a:r>
              <a:rPr lang="fi-FI" b="1" dirty="0" smtClean="0"/>
              <a:t> sanomalehti</a:t>
            </a:r>
          </a:p>
          <a:p>
            <a:pPr marL="539750" indent="-269875">
              <a:buAutoNum type="alphaLcParenR"/>
            </a:pPr>
            <a:r>
              <a:rPr lang="fi-FI" b="1" dirty="0" smtClean="0"/>
              <a:t> aikakauslehti</a:t>
            </a:r>
          </a:p>
          <a:p>
            <a:pPr marL="539750" indent="-269875">
              <a:buAutoNum type="alphaLcParenR"/>
            </a:pPr>
            <a:r>
              <a:rPr lang="fi-FI" b="1" dirty="0" smtClean="0"/>
              <a:t> radio</a:t>
            </a:r>
          </a:p>
          <a:p>
            <a:pPr marL="539750" indent="-269875">
              <a:buAutoNum type="alphaLcParenR"/>
            </a:pPr>
            <a:r>
              <a:rPr lang="fi-FI" b="1" dirty="0" smtClean="0"/>
              <a:t> televisio</a:t>
            </a:r>
          </a:p>
          <a:p>
            <a:pPr marL="539750" indent="-269875">
              <a:buAutoNum type="alphaLcParenR"/>
            </a:pPr>
            <a:r>
              <a:rPr lang="fi-FI" b="1" dirty="0" smtClean="0"/>
              <a:t> elokuva</a:t>
            </a:r>
          </a:p>
          <a:p>
            <a:pPr marL="539750" indent="-269875">
              <a:buAutoNum type="alphaLcParenR"/>
            </a:pPr>
            <a:r>
              <a:rPr lang="fi-FI" b="1" dirty="0" smtClean="0"/>
              <a:t> sosiaalinen media.</a:t>
            </a:r>
          </a:p>
          <a:p>
            <a:pPr marL="539750" indent="-269875">
              <a:buNone/>
            </a:pPr>
            <a:r>
              <a:rPr lang="fi-FI" i="1" dirty="0" smtClean="0"/>
              <a:t>Pohdintatehtävä, ei mallivastausta.</a:t>
            </a:r>
            <a:endParaRPr lang="fi-FI" i="1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Kuva 6" descr="tehtävä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62155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269875" indent="-269875">
              <a:buNone/>
            </a:pPr>
            <a:r>
              <a:rPr lang="fi-FI" sz="2800" b="1" dirty="0" smtClean="0"/>
              <a:t>5 Tutki sivun 109 tilastokuviota, joka havainnollistaa sosiaalisen median käyttöä Pohjoismaissa. Mitä eroja havaitset maiden välillä? Pohdi syitä eroihin.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6438" t="14318" r="8394" b="5742"/>
          <a:stretch>
            <a:fillRect/>
          </a:stretch>
        </p:blipFill>
        <p:spPr bwMode="auto">
          <a:xfrm>
            <a:off x="1187624" y="2492896"/>
            <a:ext cx="625932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uva 6" descr="tehtävä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51702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2736304"/>
          </a:xfrm>
        </p:spPr>
        <p:txBody>
          <a:bodyPr>
            <a:normAutofit lnSpcReduction="10000"/>
          </a:bodyPr>
          <a:lstStyle/>
          <a:p>
            <a:r>
              <a:rPr lang="fi-FI" sz="2800" dirty="0" smtClean="0"/>
              <a:t>Kuvio esittää sosiaalisen median käytön prosentteina. </a:t>
            </a:r>
          </a:p>
          <a:p>
            <a:r>
              <a:rPr lang="fi-FI" sz="2800" dirty="0" smtClean="0"/>
              <a:t>Kaikissa Pohjoismaissa suosituin palvelu on </a:t>
            </a:r>
            <a:r>
              <a:rPr lang="fi-FI" sz="2800" dirty="0" err="1" smtClean="0"/>
              <a:t>Facebook</a:t>
            </a:r>
            <a:r>
              <a:rPr lang="fi-FI" sz="2800" dirty="0" smtClean="0"/>
              <a:t>, sitä käyttää Suomessa liki 70 % ja Tanskassa lähes 80 % väestöstä. Yleisyyttä selittää se, että palvelu on sosiaalisen median vanhimpia ja näin vanhoillekin ikäluokille  tuttu. 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438" t="14318" r="8394" b="10310"/>
          <a:stretch>
            <a:fillRect/>
          </a:stretch>
        </p:blipFill>
        <p:spPr bwMode="auto">
          <a:xfrm>
            <a:off x="4788024" y="3573016"/>
            <a:ext cx="421300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uorakulmio 7"/>
          <p:cNvSpPr/>
          <p:nvPr/>
        </p:nvSpPr>
        <p:spPr>
          <a:xfrm>
            <a:off x="467544" y="3501008"/>
            <a:ext cx="46085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Arial" pitchFamily="34" charset="0"/>
              <a:buChar char="•"/>
            </a:pPr>
            <a:r>
              <a:rPr lang="fi-FI" sz="2800" dirty="0" smtClean="0"/>
              <a:t>Nuoret siirtyvät jo muualle, esim. </a:t>
            </a:r>
            <a:r>
              <a:rPr lang="fi-FI" sz="2800" dirty="0" err="1" smtClean="0"/>
              <a:t>WhatsAppiin</a:t>
            </a:r>
            <a:r>
              <a:rPr lang="fi-FI" sz="2800" dirty="0" smtClean="0"/>
              <a:t>. Suomessa myös aikuisväestö käyttää sitä.</a:t>
            </a:r>
            <a:endParaRPr lang="fi-FI" sz="2800" dirty="0"/>
          </a:p>
        </p:txBody>
      </p:sp>
      <p:pic>
        <p:nvPicPr>
          <p:cNvPr id="9" name="Kuva 8" descr="tehtävä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17077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217443"/>
          </a:xfrm>
        </p:spPr>
        <p:txBody>
          <a:bodyPr>
            <a:normAutofit/>
          </a:bodyPr>
          <a:lstStyle/>
          <a:p>
            <a:r>
              <a:rPr lang="fi-FI" sz="2400" dirty="0" err="1" smtClean="0"/>
              <a:t>Twitterin</a:t>
            </a:r>
            <a:r>
              <a:rPr lang="fi-FI" sz="2400" dirty="0" smtClean="0"/>
              <a:t> ja </a:t>
            </a:r>
            <a:r>
              <a:rPr lang="fi-FI" sz="2400" dirty="0" err="1" smtClean="0"/>
              <a:t>LinkedInin</a:t>
            </a:r>
            <a:r>
              <a:rPr lang="fi-FI" sz="2400" dirty="0" smtClean="0"/>
              <a:t> käyttö on Pohjoismaissa suunnilleen samalla tasolla. </a:t>
            </a:r>
          </a:p>
          <a:p>
            <a:r>
              <a:rPr lang="fi-FI" sz="2400" dirty="0" smtClean="0"/>
              <a:t>Suomessa palveluita käytetään myös ammatillisesti eriytyen. Poliitikot ovat aktiivisia </a:t>
            </a:r>
            <a:r>
              <a:rPr lang="fi-FI" sz="2400" dirty="0" err="1" smtClean="0"/>
              <a:t>Twitterissä</a:t>
            </a:r>
            <a:r>
              <a:rPr lang="fi-FI" sz="2400" dirty="0"/>
              <a:t> </a:t>
            </a:r>
            <a:r>
              <a:rPr lang="fi-FI" sz="2400" dirty="0" smtClean="0"/>
              <a:t>ja </a:t>
            </a:r>
            <a:r>
              <a:rPr lang="fi-FI" sz="2400" dirty="0" err="1" smtClean="0"/>
              <a:t>LinkedIn</a:t>
            </a:r>
            <a:r>
              <a:rPr lang="fi-FI" sz="2400" dirty="0" smtClean="0"/>
              <a:t> on ammatillinen verkostoitumisväline työelämässä oleville. 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438" t="14318" r="8394" b="10310"/>
          <a:stretch>
            <a:fillRect/>
          </a:stretch>
        </p:blipFill>
        <p:spPr bwMode="auto">
          <a:xfrm>
            <a:off x="4930994" y="3356992"/>
            <a:ext cx="421300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uorakulmio 7"/>
          <p:cNvSpPr/>
          <p:nvPr/>
        </p:nvSpPr>
        <p:spPr>
          <a:xfrm>
            <a:off x="539552" y="3068960"/>
            <a:ext cx="45365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fi-FI" sz="2400" dirty="0" smtClean="0"/>
              <a:t>Pikaviestipalvelu </a:t>
            </a:r>
            <a:r>
              <a:rPr lang="fi-FI" sz="2400" dirty="0" err="1" smtClean="0"/>
              <a:t>Snapchat</a:t>
            </a:r>
            <a:r>
              <a:rPr lang="fi-FI" sz="2400" dirty="0" smtClean="0"/>
              <a:t> yleistyi Suomessa vasta 2015 ja </a:t>
            </a:r>
            <a:r>
              <a:rPr lang="fi-FI" sz="2400" dirty="0" err="1" smtClean="0"/>
              <a:t>Kik</a:t>
            </a:r>
            <a:r>
              <a:rPr lang="fi-FI" sz="2400" dirty="0" smtClean="0"/>
              <a:t> ei vielä saavuttanut suosiota, joten niiden käyttäjämäärät olivat alhaiset.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i-FI" sz="2400" dirty="0" smtClean="0"/>
              <a:t>Maakohtaiset erot voivat selittyä tottumuksilla ja muodilla, joka voi vaihdella nopeastikin.</a:t>
            </a:r>
            <a:endParaRPr lang="fi-FI" sz="2400" dirty="0"/>
          </a:p>
        </p:txBody>
      </p:sp>
      <p:pic>
        <p:nvPicPr>
          <p:cNvPr id="9" name="Kuva 8" descr="tehtävä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93553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51740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b="1" dirty="0" smtClean="0"/>
              <a:t>6 Mitä tarkoitetaan politiikan henkilöitymisellä? </a:t>
            </a:r>
          </a:p>
          <a:p>
            <a:pPr marL="539750" indent="-258763"/>
            <a:r>
              <a:rPr lang="fi-FI" dirty="0" smtClean="0"/>
              <a:t>Politiikan henkilöityminen tarkoittaa yksittäisten poliitikkojen roolin korostumista puolueiden ja muiden yhteiskunnallisten ryhmien kustannuksella. </a:t>
            </a:r>
          </a:p>
          <a:p>
            <a:pPr marL="539750" indent="-258763"/>
            <a:r>
              <a:rPr lang="fi-FI" dirty="0" smtClean="0"/>
              <a:t>Politiikka voi henkilöityä myös siten, että jollekin poliittiselle toimijalle ohjautuu poliittisessa järjestelmässä muita enemmän valtaa. Hyvänä esimerkkinä käy pääministerin vallan kasvu Suomessa perustuslain muutoksen (2000) jälkeen.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2339752" y="3326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 smtClean="0">
                <a:solidFill>
                  <a:schemeClr val="accent3">
                    <a:lumMod val="75000"/>
                  </a:schemeClr>
                </a:solidFill>
              </a:rPr>
              <a:t>s. 114</a:t>
            </a:r>
            <a:endParaRPr lang="fi-FI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Kuva 6" descr="tehtävä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39752" cy="601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38894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Memo 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a_tehtav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Memo 9</Template>
  <TotalTime>731</TotalTime>
  <Words>480</Words>
  <Application>Microsoft Office PowerPoint</Application>
  <PresentationFormat>Näytössä katseltava diaesitys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4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Memo 9</vt:lpstr>
      <vt:lpstr>Kanta</vt:lpstr>
      <vt:lpstr>Mukautettu suunnittelumalli</vt:lpstr>
      <vt:lpstr>Kanta_tehtavat</vt:lpstr>
      <vt:lpstr>Kirjan tehtävien vastaukset  s. 114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</vt:vector>
  </TitlesOfParts>
  <Company>Edita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 Vaikuttamisen kanavat</dc:title>
  <dc:creator>msa</dc:creator>
  <cp:lastModifiedBy>msa</cp:lastModifiedBy>
  <cp:revision>114</cp:revision>
  <dcterms:created xsi:type="dcterms:W3CDTF">2016-01-15T08:53:02Z</dcterms:created>
  <dcterms:modified xsi:type="dcterms:W3CDTF">2016-01-28T11:27:41Z</dcterms:modified>
</cp:coreProperties>
</file>