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8"/>
  </p:notesMasterIdLst>
  <p:sldIdLst>
    <p:sldId id="319" r:id="rId5"/>
    <p:sldId id="308" r:id="rId6"/>
    <p:sldId id="309" r:id="rId7"/>
    <p:sldId id="310" r:id="rId8"/>
    <p:sldId id="311" r:id="rId9"/>
    <p:sldId id="312" r:id="rId10"/>
    <p:sldId id="313" r:id="rId11"/>
    <p:sldId id="316" r:id="rId12"/>
    <p:sldId id="314" r:id="rId13"/>
    <p:sldId id="320" r:id="rId14"/>
    <p:sldId id="315" r:id="rId15"/>
    <p:sldId id="317" r:id="rId16"/>
    <p:sldId id="318" r:id="rId1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eematyyli 1 - Korostu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03" autoAdjust="0"/>
  </p:normalViewPr>
  <p:slideViewPr>
    <p:cSldViewPr>
      <p:cViewPr varScale="1">
        <p:scale>
          <a:sx n="92" d="100"/>
          <a:sy n="92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82C08-22E8-4767-AB24-17B6D51C6CE6}" type="datetimeFigureOut">
              <a:rPr lang="fi-FI" smtClean="0"/>
              <a:pPr/>
              <a:t>7.4.2016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0B113-5122-4EBA-B32A-E96599B6B5C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tl-sT8yzMw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>
                <a:hlinkClick r:id="rId3"/>
              </a:rPr>
              <a:t>Katsokaa Median murros- seminaarin päätössanat. Kerätkää puheenvuorosta perusteita väitteelle, että medialla on yhteiskunnassa merkittävä rolli.</a:t>
            </a:r>
          </a:p>
          <a:p>
            <a:r>
              <a:rPr lang="fi-FI" dirty="0" smtClean="0">
                <a:hlinkClick r:id="rId3"/>
              </a:rPr>
              <a:t>https://www.youtube.com/watch?v=Otl-sT8yzMw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29F86-A29E-4402-B19B-F9716B2FC31C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62847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Vinkki opettajalle: Aamulehden</a:t>
            </a:r>
            <a:r>
              <a:rPr lang="fi-FI" baseline="0" dirty="0" smtClean="0"/>
              <a:t> artikkeli: Huijaussivut on opittava suodattamaan.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29F86-A29E-4402-B19B-F9716B2FC31C}" type="slidenum">
              <a:rPr lang="fi-FI" smtClean="0"/>
              <a:pPr/>
              <a:t>12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0833AB-A484-4D7D-AC83-DC770107A39E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82780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FAB-9DBE-488E-8C01-17259081479C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76148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5E3D-3E2A-4DB8-8BC1-6670958A8598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632115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71960-53C3-404F-8909-97894D261C38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56330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2EE6-4DA9-4F1F-9DFE-B5EF82E0FC02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99504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3B6C-C698-4C75-8ABD-E426D0B77B8E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64991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67A-15B7-492F-9ACC-186F4083EDDA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01019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9BD4-3012-4261-82FC-3BEB936A38C2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773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9E75-4063-4AE8-81FC-0395839294FE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55632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63DD-06F0-4F4D-BD71-81EA0875D948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99786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C0F5-953A-4762-8EBB-EF9298220356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72603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7811-0E07-4CE8-A374-5854C4FC9949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III Vaikuttamisen kanavat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52FD-FCB7-4A1F-B6A9-3A87890A801C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D54E-9768-4EB4-88D0-DD676D766C8B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92CC-D9AE-4B26-8BA9-59FA4899A4E4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EE18-22CE-492F-85D1-954F93E614AA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46B6-FA9B-4DFC-9954-F48D2A1C7C0A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B569-2501-4849-872F-C817741F0936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3644F-5719-4D5B-BA8B-4E33E652957F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0C67-6293-46CC-A6CA-07C488E6B883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436E-99BA-4054-A9D6-9E7B4ABC4D7D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563E-9849-4C15-A088-E338E07673B9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90BC-4CDC-4B0B-AA96-B0A051DDE332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4756-C611-4A30-B2EC-3A4269351DD7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B43C-B7DB-4305-99E5-29EFA789D229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3124-F9EE-4A20-BF76-E727B48ADC38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851D-975C-401C-A934-FF6A98ECB6B4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C06C-A3F3-4150-BF10-9AEDED4461F5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04AF-86BB-4C56-9CEC-DFEE5034D1CF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2052-4AC2-4A31-8540-3D02CC77B2F2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EC70-D906-499E-B6C9-64D10285AEAB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DFC4-C5E2-4BC4-898E-E23CBE38B86D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D165-ECFD-4D14-AFC9-BE92939AAF36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7811-0E07-4CE8-A374-5854C4FC9949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52FD-FCB7-4A1F-B6A9-3A87890A801C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D54E-9768-4EB4-88D0-DD676D766C8B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92CC-D9AE-4B26-8BA9-59FA4899A4E4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EE18-22CE-492F-85D1-954F93E614AA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46B6-FA9B-4DFC-9954-F48D2A1C7C0A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B569-2501-4849-872F-C817741F0936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3644F-5719-4D5B-BA8B-4E33E652957F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0C67-6293-46CC-A6CA-07C488E6B883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436E-99BA-4054-A9D6-9E7B4ABC4D7D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563E-9849-4C15-A088-E338E07673B9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E2D7-2BBC-41F4-B73B-61BC53C77D1E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08668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6CB97-1E31-474D-B414-94912018DD4F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 descr="kanta_ppt_pohja (1)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3A34A-5B7E-43AD-AD99-4377A14CFE80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3151-F794-4D6D-8B5D-98D6159C07D4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anta_ppt_pohja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E2D7-2BBC-41F4-B73B-61BC53C77D1E}" type="datetime1">
              <a:rPr lang="fi-FI" smtClean="0"/>
              <a:pPr/>
              <a:t>7.4.2016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smtClean="0"/>
              <a:t>III Vaikuttamisen kanavat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7A7D-3EC7-4E46-A24C-00E467A582DF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yle.fi/aihe/artikkeli/2015/12/29/valheenpaljastaja-nain-meita-huijattiin-verkossa-vuonna-2015-moneenko-vipuun" TargetMode="Externa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229600" cy="1143000"/>
          </a:xfrm>
        </p:spPr>
        <p:txBody>
          <a:bodyPr>
            <a:noAutofit/>
          </a:bodyPr>
          <a:lstStyle/>
          <a:p>
            <a:r>
              <a:rPr lang="fi-FI" dirty="0" smtClean="0"/>
              <a:t>10 Media on tärkeä mielipidevaikuttaja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5" name="Kuva 4" descr="0310_uusi kuva s. 32 3_yle10c2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844824"/>
            <a:ext cx="5902246" cy="39271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5698976" cy="1143000"/>
          </a:xfrm>
        </p:spPr>
        <p:txBody>
          <a:bodyPr>
            <a:normAutofit fontScale="90000"/>
          </a:bodyPr>
          <a:lstStyle/>
          <a:p>
            <a:r>
              <a:rPr lang="fi-FI" b="1" dirty="0" smtClean="0">
                <a:cs typeface="Trebuchet MS"/>
              </a:rPr>
              <a:t>Suurimmat muutokset media-alalla 2000-luvulla</a:t>
            </a:r>
            <a:endParaRPr lang="fi-FI" b="1" dirty="0">
              <a:latin typeface="+mn-lt"/>
              <a:cs typeface="Trebuchet MS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610630"/>
          </a:xfrm>
        </p:spPr>
        <p:txBody>
          <a:bodyPr>
            <a:normAutofit fontScale="92500"/>
          </a:bodyPr>
          <a:lstStyle/>
          <a:p>
            <a:pPr lvl="1">
              <a:buFont typeface="Arial" pitchFamily="34" charset="0"/>
              <a:buChar char="•"/>
            </a:pPr>
            <a:r>
              <a:rPr lang="fi-FI" sz="2800" dirty="0" err="1" smtClean="0">
                <a:cs typeface="Trebuchet MS"/>
              </a:rPr>
              <a:t>Digitalisaatio</a:t>
            </a:r>
            <a:r>
              <a:rPr lang="fi-FI" sz="2800" dirty="0" smtClean="0">
                <a:cs typeface="Trebuchet MS"/>
              </a:rPr>
              <a:t>  </a:t>
            </a:r>
            <a:r>
              <a:rPr lang="fi-FI" sz="2800" dirty="0" smtClean="0">
                <a:cs typeface="Trebuchet MS"/>
                <a:sym typeface="Wingdings" panose="05000000000000000000" pitchFamily="2" charset="2"/>
              </a:rPr>
              <a:t> sisällöt tuotetaan, jaellaan, ja kulutetaan yhä enemmän digitaalisesti</a:t>
            </a:r>
            <a:endParaRPr lang="fi-FI" sz="2800" dirty="0" smtClean="0">
              <a:cs typeface="Trebuchet MS"/>
            </a:endParaRPr>
          </a:p>
          <a:p>
            <a:pPr lvl="1">
              <a:buFont typeface="Arial" pitchFamily="34" charset="0"/>
              <a:buChar char="•"/>
            </a:pPr>
            <a:r>
              <a:rPr lang="fi-FI" sz="2800" dirty="0" err="1" smtClean="0">
                <a:cs typeface="Trebuchet MS"/>
              </a:rPr>
              <a:t>Internet</a:t>
            </a:r>
            <a:r>
              <a:rPr lang="fi-FI" sz="2800" dirty="0" err="1" smtClean="0">
                <a:cs typeface="Trebuchet MS"/>
                <a:sym typeface="Wingdings" panose="05000000000000000000" pitchFamily="2" charset="2"/>
              </a:rPr>
              <a:t></a:t>
            </a:r>
            <a:r>
              <a:rPr lang="fi-FI" sz="2800" dirty="0" smtClean="0">
                <a:cs typeface="Trebuchet MS"/>
                <a:sym typeface="Wingdings" panose="05000000000000000000" pitchFamily="2" charset="2"/>
              </a:rPr>
              <a:t> tiedon hankinnan, tallentamisen, tuottamisen ja jakamisen vallankumous, kansalaisten pääsy mediaan.</a:t>
            </a:r>
            <a:endParaRPr lang="fi-FI" sz="2800" dirty="0" smtClean="0">
              <a:cs typeface="Trebuchet MS"/>
            </a:endParaRP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rebuchet MS"/>
              </a:rPr>
              <a:t>Omistuksen </a:t>
            </a:r>
            <a:r>
              <a:rPr lang="fi-FI" sz="2800" dirty="0" smtClean="0">
                <a:cs typeface="Trebuchet MS"/>
              </a:rPr>
              <a:t>keskittyminen </a:t>
            </a:r>
            <a:r>
              <a:rPr lang="fi-FI" sz="2800" dirty="0" smtClean="0">
                <a:cs typeface="Trebuchet MS"/>
                <a:sym typeface="Wingdings" panose="05000000000000000000" pitchFamily="2" charset="2"/>
              </a:rPr>
              <a:t> mediakonsernit, globaali media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rebuchet MS"/>
              </a:rPr>
              <a:t>Tuotteiden </a:t>
            </a:r>
            <a:r>
              <a:rPr lang="fi-FI" sz="2800" dirty="0" smtClean="0">
                <a:cs typeface="Trebuchet MS"/>
              </a:rPr>
              <a:t>yhdenmukaistuminen 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rebuchet MS"/>
              </a:rPr>
              <a:t>Perinteisen </a:t>
            </a:r>
            <a:r>
              <a:rPr lang="fi-FI" sz="2800" dirty="0" smtClean="0">
                <a:cs typeface="Trebuchet MS"/>
              </a:rPr>
              <a:t>tv:n aseman heikkeneminen</a:t>
            </a:r>
            <a:r>
              <a:rPr lang="fi-FI" sz="2800" dirty="0" smtClean="0">
                <a:cs typeface="Trebuchet MS"/>
                <a:sym typeface="Wingdings" panose="05000000000000000000" pitchFamily="2" charset="2"/>
              </a:rPr>
              <a:t> suoratoistopalvelut ja tilausohjelmatelevisiot</a:t>
            </a:r>
            <a:endParaRPr lang="fi-FI" sz="2800" dirty="0" smtClean="0">
              <a:cs typeface="Trebuchet MS"/>
            </a:endParaRP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rebuchet MS"/>
              </a:rPr>
              <a:t>Kaupallistuminen </a:t>
            </a:r>
            <a:r>
              <a:rPr lang="fi-FI" sz="2800" dirty="0" smtClean="0">
                <a:cs typeface="Trebuchet MS"/>
                <a:sym typeface="Wingdings" panose="05000000000000000000" pitchFamily="2" charset="2"/>
              </a:rPr>
              <a:t> pohtikaa miten?</a:t>
            </a:r>
            <a:endParaRPr lang="fi-FI" sz="2800" dirty="0" smtClean="0">
              <a:cs typeface="Trebuchet MS"/>
            </a:endParaRPr>
          </a:p>
          <a:p>
            <a:pPr marL="457200" lvl="1" indent="0">
              <a:buNone/>
            </a:pPr>
            <a:endParaRPr lang="fi-FI" dirty="0"/>
          </a:p>
        </p:txBody>
      </p:sp>
      <p:sp>
        <p:nvSpPr>
          <p:cNvPr id="4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5" name="Kuva 4" descr="kyn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854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28650" y="1248833"/>
            <a:ext cx="7886700" cy="49281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 smtClean="0">
                <a:cs typeface="Times New Roman"/>
              </a:rPr>
              <a:t>Pohtikaa…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imes New Roman"/>
              </a:rPr>
              <a:t>Mitä kaikkia välineitä mediaan nykyään kuuluu, eli millä kaikilla välineillä voidaan viestiä joukolle ihmisiä yhteisesti?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>
                <a:cs typeface="Times New Roman"/>
              </a:rPr>
              <a:t>J</a:t>
            </a:r>
            <a:r>
              <a:rPr lang="fi-FI" sz="2800" dirty="0" smtClean="0">
                <a:cs typeface="Times New Roman"/>
              </a:rPr>
              <a:t>oukkoviestimet ja massamedia syntyivät muun massakulutuksen ja massatuotannon jälkijunassa. Eli milloin?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imes New Roman"/>
              </a:rPr>
              <a:t>Mitkä olivat ensimmäiset joukkotiedotusvälineet?</a:t>
            </a:r>
          </a:p>
          <a:p>
            <a:pPr lvl="1">
              <a:buFont typeface="Arial" pitchFamily="34" charset="0"/>
              <a:buChar char="•"/>
            </a:pPr>
            <a:r>
              <a:rPr lang="fi-FI" sz="2800" dirty="0" smtClean="0">
                <a:cs typeface="Times New Roman"/>
              </a:rPr>
              <a:t>Mitä uusia välineitä viestintään on syntynyt sinun elinaikanasi?</a:t>
            </a:r>
            <a:endParaRPr lang="fi-FI" sz="2800" dirty="0">
              <a:cs typeface="Times New Roman"/>
            </a:endParaRP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6" name="Kuva 5" descr="T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445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620688"/>
            <a:ext cx="7200800" cy="8202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800" dirty="0" smtClean="0">
                <a:cs typeface="Times New Roman"/>
              </a:rPr>
              <a:t>Laske medioiden seuraamiseen käyttämäsi aika. Miten aikasi jakautuu medioiden kesken</a:t>
            </a:r>
            <a:r>
              <a:rPr lang="fi-FI" sz="2400" dirty="0" smtClean="0">
                <a:cs typeface="Times New Roman"/>
              </a:rPr>
              <a:t>?  </a:t>
            </a:r>
            <a:endParaRPr lang="fi-FI" sz="2400" dirty="0">
              <a:cs typeface="Times New Roman"/>
            </a:endParaRPr>
          </a:p>
        </p:txBody>
      </p:sp>
      <p:sp>
        <p:nvSpPr>
          <p:cNvPr id="7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10" name="Kuva 9" descr="medioiden seurantaan käytetty a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20865"/>
            <a:ext cx="8820472" cy="5137135"/>
          </a:xfrm>
          <a:prstGeom prst="rect">
            <a:avLst/>
          </a:prstGeom>
        </p:spPr>
      </p:pic>
      <p:pic>
        <p:nvPicPr>
          <p:cNvPr id="8" name="Kuva 7" descr="T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44624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09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7283151" cy="778098"/>
          </a:xfrm>
        </p:spPr>
        <p:txBody>
          <a:bodyPr>
            <a:normAutofit fontScale="90000"/>
          </a:bodyPr>
          <a:lstStyle/>
          <a:p>
            <a:r>
              <a:rPr lang="fi-FI" dirty="0" smtClean="0">
                <a:latin typeface="+mn-lt"/>
                <a:cs typeface="Times New Roman"/>
              </a:rPr>
              <a:t>Median muutos euroissa mitattuna</a:t>
            </a:r>
            <a:endParaRPr lang="fi-FI" dirty="0">
              <a:latin typeface="+mn-lt"/>
              <a:cs typeface="Times New Roman"/>
            </a:endParaRPr>
          </a:p>
        </p:txBody>
      </p:sp>
      <p:pic>
        <p:nvPicPr>
          <p:cNvPr id="9" name="Sisällön paikkamerkki 8" descr="5884703582_00654ac942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268760"/>
            <a:ext cx="6768752" cy="5004937"/>
          </a:xfrm>
        </p:spPr>
      </p:pic>
      <p:sp>
        <p:nvSpPr>
          <p:cNvPr id="5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xmlns="" val="380825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>
            <a:normAutofit/>
          </a:bodyPr>
          <a:lstStyle/>
          <a:p>
            <a:r>
              <a:rPr lang="fi-FI" b="1" dirty="0" smtClean="0"/>
              <a:t>Median rooli yhteiskunnassa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1520" y="1412776"/>
            <a:ext cx="8676456" cy="4713389"/>
          </a:xfrm>
        </p:spPr>
        <p:txBody>
          <a:bodyPr>
            <a:noAutofit/>
          </a:bodyPr>
          <a:lstStyle/>
          <a:p>
            <a:r>
              <a:rPr lang="fi-FI" sz="2800" dirty="0" smtClean="0"/>
              <a:t>Internet </a:t>
            </a:r>
            <a:r>
              <a:rPr lang="fi-FI" sz="2800" dirty="0" smtClean="0"/>
              <a:t>ja </a:t>
            </a:r>
            <a:r>
              <a:rPr lang="fi-FI" sz="2800" dirty="0" err="1" smtClean="0"/>
              <a:t>some</a:t>
            </a:r>
            <a:r>
              <a:rPr lang="fi-FI" sz="2800" dirty="0" smtClean="0"/>
              <a:t> luoneet  uuden kansalaiskeskustelun foorumin</a:t>
            </a:r>
          </a:p>
          <a:p>
            <a:pPr lvl="1">
              <a:buFont typeface="Calibri" pitchFamily="34" charset="0"/>
              <a:buChar char="→"/>
            </a:pPr>
            <a:r>
              <a:rPr lang="fi-FI" dirty="0" smtClean="0"/>
              <a:t> epädemokraattisissa </a:t>
            </a:r>
            <a:r>
              <a:rPr lang="fi-FI" dirty="0" smtClean="0"/>
              <a:t>maissa rajoitettua</a:t>
            </a:r>
          </a:p>
          <a:p>
            <a:r>
              <a:rPr lang="fi-FI" sz="2800" dirty="0" smtClean="0">
                <a:hlinkClick r:id="rId3" action="ppaction://hlinksldjump"/>
              </a:rPr>
              <a:t>Turvaa </a:t>
            </a:r>
            <a:r>
              <a:rPr lang="fi-FI" sz="2800" dirty="0" smtClean="0">
                <a:hlinkClick r:id="rId3" action="ppaction://hlinksldjump"/>
              </a:rPr>
              <a:t>sananvapauden</a:t>
            </a:r>
            <a:endParaRPr lang="fi-FI" sz="2800" dirty="0" smtClean="0"/>
          </a:p>
          <a:p>
            <a:pPr lvl="1">
              <a:buFont typeface="Calibri" pitchFamily="34" charset="0"/>
              <a:buChar char="→"/>
            </a:pPr>
            <a:r>
              <a:rPr lang="fi-FI" dirty="0" smtClean="0"/>
              <a:t> lähdesuoja</a:t>
            </a:r>
            <a:endParaRPr lang="fi-FI" dirty="0"/>
          </a:p>
          <a:p>
            <a:pPr lvl="1">
              <a:buFont typeface="Calibri" pitchFamily="34" charset="0"/>
              <a:buChar char="→"/>
            </a:pPr>
            <a:r>
              <a:rPr lang="fi-FI" dirty="0" smtClean="0"/>
              <a:t> ei </a:t>
            </a:r>
            <a:r>
              <a:rPr lang="fi-FI" dirty="0" smtClean="0"/>
              <a:t>ennakkosensuuria</a:t>
            </a:r>
          </a:p>
          <a:p>
            <a:r>
              <a:rPr lang="fi-FI" sz="2800" dirty="0" smtClean="0"/>
              <a:t>Vahva </a:t>
            </a:r>
            <a:r>
              <a:rPr lang="fi-FI" sz="2800" dirty="0" smtClean="0"/>
              <a:t>mielipidevaikuttaja jonka käyttäjinä kaupalliset toimijat ja valtiot (informaatiosota)</a:t>
            </a:r>
          </a:p>
          <a:p>
            <a:r>
              <a:rPr lang="fi-FI" sz="2800" dirty="0" smtClean="0"/>
              <a:t>Neljäs </a:t>
            </a:r>
            <a:r>
              <a:rPr lang="fi-FI" sz="2800" dirty="0" smtClean="0"/>
              <a:t>valtiomahti ja vallan vahtikoira</a:t>
            </a:r>
          </a:p>
          <a:p>
            <a:pPr lvl="1">
              <a:buFont typeface="Calibri" pitchFamily="34" charset="0"/>
              <a:buChar char="→"/>
            </a:pPr>
            <a:r>
              <a:rPr lang="fi-FI" dirty="0" smtClean="0"/>
              <a:t> Toisaalta </a:t>
            </a:r>
            <a:r>
              <a:rPr lang="fi-FI" dirty="0" smtClean="0"/>
              <a:t>tulkki päätöksentekijöiden ja kansan välillä</a:t>
            </a:r>
          </a:p>
          <a:p>
            <a:endParaRPr lang="fi-FI" dirty="0"/>
          </a:p>
        </p:txBody>
      </p:sp>
      <p:sp>
        <p:nvSpPr>
          <p:cNvPr id="4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6" name="Kuva 5" descr="ky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6632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55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6" name="Kuva 5" descr="Lehdistönvapa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3258"/>
            <a:ext cx="9144000" cy="518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78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0" y="1268760"/>
            <a:ext cx="7886700" cy="693208"/>
          </a:xfrm>
        </p:spPr>
        <p:txBody>
          <a:bodyPr>
            <a:noAutofit/>
          </a:bodyPr>
          <a:lstStyle/>
          <a:p>
            <a:r>
              <a:rPr lang="fi-FI" sz="4000" dirty="0" smtClean="0">
                <a:latin typeface="+mn-lt"/>
                <a:cs typeface="Times New Roman"/>
              </a:rPr>
              <a:t>”Aihe, josta valtamedia vaikenee…”</a:t>
            </a:r>
            <a:endParaRPr lang="fi-FI" sz="4000" dirty="0">
              <a:latin typeface="+mn-lt"/>
              <a:cs typeface="Times New Roman"/>
            </a:endParaRPr>
          </a:p>
        </p:txBody>
      </p:sp>
      <p:pic>
        <p:nvPicPr>
          <p:cNvPr id="9" name="Sisällön paikkamerkki 8" descr="vastamed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204864"/>
            <a:ext cx="8825464" cy="4176464"/>
          </a:xfrm>
        </p:spPr>
      </p:pic>
      <p:sp>
        <p:nvSpPr>
          <p:cNvPr id="7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6" name="Kuva 5" descr="ky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112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827584" y="0"/>
            <a:ext cx="6264696" cy="1143000"/>
          </a:xfrm>
        </p:spPr>
        <p:txBody>
          <a:bodyPr>
            <a:normAutofit/>
          </a:bodyPr>
          <a:lstStyle/>
          <a:p>
            <a:r>
              <a:rPr lang="fi-FI" sz="3600" dirty="0" smtClean="0">
                <a:cs typeface="Times New Roman"/>
              </a:rPr>
              <a:t>Tutkikaa sivun 113 tilastoa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79512" y="908720"/>
            <a:ext cx="4464496" cy="5040560"/>
          </a:xfrm>
        </p:spPr>
        <p:txBody>
          <a:bodyPr>
            <a:noAutofit/>
          </a:bodyPr>
          <a:lstStyle/>
          <a:p>
            <a:r>
              <a:rPr lang="fi-FI" sz="2800" dirty="0" smtClean="0">
                <a:cs typeface="Times New Roman"/>
              </a:rPr>
              <a:t>Mikä oli suosituin media vuoden 2015 eduskuntavaalien seuraamisessa?</a:t>
            </a:r>
          </a:p>
          <a:p>
            <a:r>
              <a:rPr lang="fi-FI" sz="2800" dirty="0" smtClean="0">
                <a:cs typeface="Times New Roman"/>
              </a:rPr>
              <a:t>Mikä media oli kussakin ikäryhmässä  suosituin? Pohtikaa tälle selityksiä ja syitä.</a:t>
            </a:r>
          </a:p>
          <a:p>
            <a:r>
              <a:rPr lang="fi-FI" sz="2800" dirty="0" smtClean="0">
                <a:cs typeface="Times New Roman"/>
              </a:rPr>
              <a:t>Mikä ikäryhmä seurasi vaaleja mediasta eniten ja mikä vähiten? Millä  selittäisitte tämän? </a:t>
            </a:r>
          </a:p>
          <a:p>
            <a:endParaRPr lang="fi-FI" sz="2800" dirty="0"/>
          </a:p>
        </p:txBody>
      </p:sp>
      <p:pic>
        <p:nvPicPr>
          <p:cNvPr id="7" name="Kuva 6" descr="median seuran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2420888"/>
            <a:ext cx="4473847" cy="3600400"/>
          </a:xfrm>
          <a:prstGeom prst="rect">
            <a:avLst/>
          </a:prstGeom>
        </p:spPr>
      </p:pic>
      <p:pic>
        <p:nvPicPr>
          <p:cNvPr id="6" name="Kuva 5" descr="kysymy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719269" cy="719269"/>
          </a:xfrm>
          <a:prstGeom prst="rect">
            <a:avLst/>
          </a:prstGeom>
        </p:spPr>
      </p:pic>
      <p:sp>
        <p:nvSpPr>
          <p:cNvPr id="10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xmlns="" val="28529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III Vaikuttamisen kanavat</a:t>
            </a:r>
            <a:endParaRPr lang="fi-FI"/>
          </a:p>
        </p:txBody>
      </p:sp>
      <p:pic>
        <p:nvPicPr>
          <p:cNvPr id="5" name="Kuva 4" descr="median seuran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852172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0" y="116632"/>
            <a:ext cx="7886700" cy="841375"/>
          </a:xfrm>
        </p:spPr>
        <p:txBody>
          <a:bodyPr>
            <a:normAutofit/>
          </a:bodyPr>
          <a:lstStyle/>
          <a:p>
            <a:r>
              <a:rPr lang="fi-FI" sz="4000" dirty="0" smtClean="0">
                <a:latin typeface="+mn-lt"/>
                <a:cs typeface="Times New Roman"/>
              </a:rPr>
              <a:t>Gallupien valta</a:t>
            </a:r>
            <a:endParaRPr lang="fi-FI" sz="4000" dirty="0">
              <a:latin typeface="+mn-lt"/>
              <a:cs typeface="Times New Roman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251520" y="908720"/>
            <a:ext cx="8784976" cy="54412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200" dirty="0" smtClean="0">
                <a:cs typeface="Times New Roman"/>
              </a:rPr>
              <a:t>Etsikää </a:t>
            </a:r>
            <a:r>
              <a:rPr lang="fi-FI" sz="2200" dirty="0" err="1" smtClean="0">
                <a:cs typeface="Times New Roman"/>
              </a:rPr>
              <a:t>internetistä</a:t>
            </a:r>
            <a:r>
              <a:rPr lang="fi-FI" sz="2200" dirty="0" smtClean="0">
                <a:cs typeface="Times New Roman"/>
              </a:rPr>
              <a:t> tuore mielipidemittaus ja lähestykää sitä kriittisesti oheisten kysymysten kautta: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1</a:t>
            </a:r>
            <a:r>
              <a:rPr lang="fi-FI" sz="2200" dirty="0">
                <a:cs typeface="Times New Roman"/>
              </a:rPr>
              <a:t>) </a:t>
            </a:r>
            <a:r>
              <a:rPr lang="fi-FI" sz="2200" dirty="0" smtClean="0">
                <a:cs typeface="Times New Roman"/>
              </a:rPr>
              <a:t>Kuka </a:t>
            </a:r>
            <a:r>
              <a:rPr lang="fi-FI" sz="2200" dirty="0">
                <a:cs typeface="Times New Roman"/>
              </a:rPr>
              <a:t>on tilannut </a:t>
            </a:r>
            <a:r>
              <a:rPr lang="fi-FI" sz="2200" dirty="0" smtClean="0">
                <a:cs typeface="Times New Roman"/>
              </a:rPr>
              <a:t>tutkimuksen? Kuka on sen toteuttanut?</a:t>
            </a:r>
            <a:endParaRPr lang="fi-FI" sz="2200" dirty="0">
              <a:cs typeface="Times New Roman"/>
            </a:endParaRPr>
          </a:p>
          <a:p>
            <a:pPr marL="623888" indent="-354013">
              <a:buNone/>
            </a:pPr>
            <a:r>
              <a:rPr lang="fi-FI" sz="2200" dirty="0">
                <a:cs typeface="Times New Roman"/>
              </a:rPr>
              <a:t>2) </a:t>
            </a:r>
            <a:r>
              <a:rPr lang="fi-FI" sz="2200" dirty="0" smtClean="0">
                <a:cs typeface="Times New Roman"/>
              </a:rPr>
              <a:t>Minkälaisia </a:t>
            </a:r>
            <a:r>
              <a:rPr lang="fi-FI" sz="2200" dirty="0">
                <a:cs typeface="Times New Roman"/>
              </a:rPr>
              <a:t>olivat vastaajille esitetyt kysymykset ja </a:t>
            </a:r>
            <a:r>
              <a:rPr lang="fi-FI" sz="2200" dirty="0" smtClean="0">
                <a:cs typeface="Times New Roman"/>
              </a:rPr>
              <a:t>vastausvaihtoehdot? 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3) Mikä ja kuinka suuri on tutkimuksen perusjoukko, eli ketkä vastasivat tutkimukseen?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4) Onko vastaajat valittu satunnaisesti tutkimukseen? 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5) Mikä oli vastausprosentti?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6) Miten tieto kerättiin – kasvotusten, puhelimitse vai postikyselyllä?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7) Olivatko kysymykset yksiselitteisiä?</a:t>
            </a:r>
          </a:p>
          <a:p>
            <a:pPr marL="623888" indent="-354013">
              <a:buNone/>
            </a:pPr>
            <a:r>
              <a:rPr lang="fi-FI" sz="2200" dirty="0" smtClean="0">
                <a:cs typeface="Times New Roman"/>
              </a:rPr>
              <a:t>8) Mitä toiset tutkimukset samasta aiheesta kertovat? </a:t>
            </a:r>
          </a:p>
          <a:p>
            <a:pPr marL="539750" indent="-269875">
              <a:buNone/>
            </a:pPr>
            <a:r>
              <a:rPr lang="fi-FI" sz="2200" dirty="0" smtClean="0">
                <a:cs typeface="Times New Roman"/>
              </a:rPr>
              <a:t>9) Sisältyykö tutkimukseen virhemarginaali, eli millä välillä saadut luvut ovat todellisuudessa väestössä?</a:t>
            </a:r>
          </a:p>
          <a:p>
            <a:endParaRPr lang="fi-FI" sz="2200" dirty="0" smtClean="0">
              <a:cs typeface="Times New Roman"/>
            </a:endParaRPr>
          </a:p>
          <a:p>
            <a:pPr marL="0" indent="0">
              <a:buNone/>
            </a:pPr>
            <a:endParaRPr lang="fi-FI" sz="2400" dirty="0">
              <a:cs typeface="Times New Roman"/>
            </a:endParaRPr>
          </a:p>
          <a:p>
            <a:pPr marL="0" indent="0">
              <a:buNone/>
            </a:pPr>
            <a:endParaRPr lang="fi-FI" sz="2400" dirty="0">
              <a:cs typeface="Times New Roman"/>
            </a:endParaRP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6" name="Kuva 5" descr="maapall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719269" cy="7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833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/>
          <p:cNvSpPr/>
          <p:nvPr/>
        </p:nvSpPr>
        <p:spPr>
          <a:xfrm>
            <a:off x="323528" y="2564904"/>
            <a:ext cx="3168352" cy="223224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6984776" cy="1143000"/>
          </a:xfrm>
        </p:spPr>
        <p:txBody>
          <a:bodyPr>
            <a:noAutofit/>
          </a:bodyPr>
          <a:lstStyle/>
          <a:p>
            <a:r>
              <a:rPr lang="fi-FI" sz="4000" dirty="0" smtClean="0">
                <a:latin typeface="+mn-lt"/>
              </a:rPr>
              <a:t>Satua, satiiria vai propagandaa vuonna 2015?</a:t>
            </a:r>
            <a:endParaRPr lang="fi-FI" sz="4000" dirty="0">
              <a:latin typeface="+mn-lt"/>
            </a:endParaRPr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821925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dirty="0" smtClean="0"/>
              <a:t>Sosiaalisessa mediassa ja verkkokeskustelussa on aina kiinnitettävä huomiota uutisen aitouteen.</a:t>
            </a:r>
          </a:p>
          <a:p>
            <a:pPr>
              <a:buNone/>
            </a:pPr>
            <a:r>
              <a:rPr lang="fi-FI" dirty="0" err="1" smtClean="0"/>
              <a:t>Feikkisivustoja</a:t>
            </a:r>
            <a:endParaRPr lang="fi-FI" dirty="0" smtClean="0"/>
          </a:p>
          <a:p>
            <a:pPr marL="285750" lvl="1">
              <a:buFont typeface="Arial" pitchFamily="34" charset="0"/>
              <a:buChar char="•"/>
            </a:pPr>
            <a:r>
              <a:rPr lang="fi-FI" dirty="0" smtClean="0"/>
              <a:t>MV-lehti</a:t>
            </a:r>
          </a:p>
          <a:p>
            <a:pPr marL="285750" lvl="1">
              <a:buFont typeface="Arial" pitchFamily="34" charset="0"/>
              <a:buChar char="•"/>
            </a:pPr>
            <a:r>
              <a:rPr lang="fi-FI" dirty="0" err="1" smtClean="0"/>
              <a:t>Uber</a:t>
            </a:r>
            <a:r>
              <a:rPr lang="fi-FI" dirty="0" smtClean="0"/>
              <a:t> Uutiset</a:t>
            </a:r>
          </a:p>
          <a:p>
            <a:pPr marL="285750" lvl="1">
              <a:buFont typeface="Arial" pitchFamily="34" charset="0"/>
              <a:buChar char="•"/>
            </a:pPr>
            <a:r>
              <a:rPr lang="fi-FI" dirty="0" smtClean="0"/>
              <a:t>National </a:t>
            </a:r>
            <a:r>
              <a:rPr lang="fi-FI" dirty="0" err="1" smtClean="0"/>
              <a:t>Report</a:t>
            </a:r>
            <a:endParaRPr lang="fi-FI" dirty="0" smtClean="0"/>
          </a:p>
          <a:p>
            <a:pPr marL="285750" lvl="1">
              <a:buFont typeface="Arial" pitchFamily="34" charset="0"/>
              <a:buChar char="•"/>
            </a:pPr>
            <a:r>
              <a:rPr lang="fi-FI" dirty="0" smtClean="0"/>
              <a:t>World News </a:t>
            </a:r>
            <a:r>
              <a:rPr lang="fi-FI" dirty="0" err="1" smtClean="0"/>
              <a:t>Report</a:t>
            </a:r>
            <a:endParaRPr lang="fi-FI" dirty="0" smtClean="0"/>
          </a:p>
        </p:txBody>
      </p:sp>
      <p:sp>
        <p:nvSpPr>
          <p:cNvPr id="7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sp>
        <p:nvSpPr>
          <p:cNvPr id="9" name="Suorakulmio 8"/>
          <p:cNvSpPr/>
          <p:nvPr/>
        </p:nvSpPr>
        <p:spPr>
          <a:xfrm>
            <a:off x="5364088" y="2564904"/>
            <a:ext cx="3024336" cy="236988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63538" indent="-363538"/>
            <a:r>
              <a:rPr lang="fi-FI" sz="2800" dirty="0" smtClean="0"/>
              <a:t>Propagandaa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fi-FI" sz="2400" dirty="0" smtClean="0"/>
              <a:t>Sputnik News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fi-FI" sz="2400" dirty="0" smtClean="0"/>
              <a:t>Magneettimedia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fi-FI" sz="2400" dirty="0" smtClean="0"/>
              <a:t>Verkkomedia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fi-FI" sz="2400" dirty="0" smtClean="0"/>
              <a:t>Vastarinta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fi-FI" sz="2400" dirty="0" err="1" smtClean="0"/>
              <a:t>Gatestone</a:t>
            </a:r>
            <a:r>
              <a:rPr lang="fi-FI" sz="2400" dirty="0" smtClean="0"/>
              <a:t> Institute</a:t>
            </a:r>
          </a:p>
        </p:txBody>
      </p:sp>
      <p:sp>
        <p:nvSpPr>
          <p:cNvPr id="10" name="Suorakulmio 9"/>
          <p:cNvSpPr/>
          <p:nvPr/>
        </p:nvSpPr>
        <p:spPr>
          <a:xfrm>
            <a:off x="3203848" y="4725144"/>
            <a:ext cx="2448272" cy="16312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63538" indent="-363538"/>
            <a:r>
              <a:rPr lang="fi-FI" sz="2800" dirty="0" smtClean="0"/>
              <a:t>Satiirisivustoja</a:t>
            </a:r>
          </a:p>
          <a:p>
            <a:pPr marL="363538" lvl="1" indent="-354013">
              <a:buFont typeface="Arial" pitchFamily="34" charset="0"/>
              <a:buChar char="•"/>
            </a:pPr>
            <a:r>
              <a:rPr lang="fi-FI" sz="2400" dirty="0" smtClean="0"/>
              <a:t>The </a:t>
            </a:r>
            <a:r>
              <a:rPr lang="fi-FI" sz="2400" dirty="0" err="1" smtClean="0"/>
              <a:t>Onion</a:t>
            </a:r>
            <a:endParaRPr lang="fi-FI" sz="2400" dirty="0" smtClean="0"/>
          </a:p>
          <a:p>
            <a:pPr marL="363538" lvl="1" indent="-354013">
              <a:buFont typeface="Arial" pitchFamily="34" charset="0"/>
              <a:buChar char="•"/>
            </a:pPr>
            <a:r>
              <a:rPr lang="fi-FI" sz="2400" dirty="0" smtClean="0"/>
              <a:t>Uutissirkus</a:t>
            </a:r>
          </a:p>
          <a:p>
            <a:pPr marL="363538" lvl="1" indent="-354013">
              <a:buFont typeface="Arial" pitchFamily="34" charset="0"/>
              <a:buChar char="•"/>
            </a:pPr>
            <a:r>
              <a:rPr lang="fi-FI" sz="2400" dirty="0" smtClean="0"/>
              <a:t>Lehti</a:t>
            </a:r>
          </a:p>
        </p:txBody>
      </p:sp>
      <p:pic>
        <p:nvPicPr>
          <p:cNvPr id="12" name="Kuva 11" descr="ky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719269" cy="719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1143000"/>
          </a:xfrm>
        </p:spPr>
        <p:txBody>
          <a:bodyPr>
            <a:normAutofit/>
          </a:bodyPr>
          <a:lstStyle/>
          <a:p>
            <a:r>
              <a:rPr lang="fi-FI" dirty="0" smtClean="0">
                <a:latin typeface="+mn-lt"/>
              </a:rPr>
              <a:t>Moneenko vipuun menit? </a:t>
            </a:r>
            <a:endParaRPr lang="fi-FI" dirty="0">
              <a:latin typeface="+mn-lt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2348880"/>
            <a:ext cx="8003231" cy="3777285"/>
          </a:xfrm>
        </p:spPr>
        <p:txBody>
          <a:bodyPr>
            <a:normAutofit/>
          </a:bodyPr>
          <a:lstStyle/>
          <a:p>
            <a:r>
              <a:rPr lang="fi-FI" dirty="0" smtClean="0"/>
              <a:t>Tutustukaa ryhmissä tai pareittain oheiseen nettisivustoon: </a:t>
            </a:r>
            <a:r>
              <a:rPr lang="fi-FI" b="1" dirty="0" smtClean="0">
                <a:hlinkClick r:id="rId2"/>
              </a:rPr>
              <a:t>Valheenpaljastaja: Näin meitä huijattiin verkossa vuonna 2015 — moneenko vipuun menit? </a:t>
            </a:r>
            <a:endParaRPr lang="fi-FI" b="1" dirty="0" smtClean="0"/>
          </a:p>
          <a:p>
            <a:r>
              <a:rPr lang="fi-FI" dirty="0" smtClean="0"/>
              <a:t>Onko joku törmännyt esitettyihin esimerkkeihin?</a:t>
            </a:r>
          </a:p>
          <a:p>
            <a:endParaRPr lang="fi-FI" b="1" dirty="0" smtClean="0"/>
          </a:p>
          <a:p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III Vaikuttamisen kanavat</a:t>
            </a:r>
            <a:endParaRPr lang="fi-FI" dirty="0"/>
          </a:p>
        </p:txBody>
      </p:sp>
      <p:pic>
        <p:nvPicPr>
          <p:cNvPr id="8" name="Kuva 7" descr="puhekupl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719269" cy="719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mo 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Kan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Memo 9</Template>
  <TotalTime>724</TotalTime>
  <Words>463</Words>
  <Application>Microsoft Office PowerPoint</Application>
  <PresentationFormat>Näytössä katseltava diaesitys (4:3)</PresentationFormat>
  <Paragraphs>79</Paragraphs>
  <Slides>13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4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Memo 9</vt:lpstr>
      <vt:lpstr>Kanta</vt:lpstr>
      <vt:lpstr>Mukautettu suunnittelumalli</vt:lpstr>
      <vt:lpstr>1_Kanta</vt:lpstr>
      <vt:lpstr>10 Media on tärkeä mielipidevaikuttaja</vt:lpstr>
      <vt:lpstr>Suurimmat muutokset media-alalla 2000-luvulla</vt:lpstr>
      <vt:lpstr>Dia 3</vt:lpstr>
      <vt:lpstr>Dia 4</vt:lpstr>
      <vt:lpstr>Median muutos euroissa mitattuna</vt:lpstr>
      <vt:lpstr>Median rooli yhteiskunnassa</vt:lpstr>
      <vt:lpstr>Dia 7</vt:lpstr>
      <vt:lpstr>”Aihe, josta valtamedia vaikenee…”</vt:lpstr>
      <vt:lpstr>Tutkikaa sivun 113 tilastoa</vt:lpstr>
      <vt:lpstr>Dia 10</vt:lpstr>
      <vt:lpstr>Gallupien valta</vt:lpstr>
      <vt:lpstr>Satua, satiiria vai propagandaa vuonna 2015?</vt:lpstr>
      <vt:lpstr>Moneenko vipuun menit? </vt:lpstr>
    </vt:vector>
  </TitlesOfParts>
  <Company>Edita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Vaikuttamisen kanavat</dc:title>
  <dc:creator>msa</dc:creator>
  <cp:lastModifiedBy>msa</cp:lastModifiedBy>
  <cp:revision>111</cp:revision>
  <dcterms:created xsi:type="dcterms:W3CDTF">2016-01-15T08:53:02Z</dcterms:created>
  <dcterms:modified xsi:type="dcterms:W3CDTF">2016-04-07T11:59:50Z</dcterms:modified>
</cp:coreProperties>
</file>